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2724194422f9.jpg"/>
<Relationship Id="rId3" Type="http://schemas.openxmlformats.org/officeDocument/2006/relationships/image" Target="../media/file272455432762.png"/>
<Relationship Id="rId4" Type="http://schemas.openxmlformats.org/officeDocument/2006/relationships/image" Target="../media/file272424937db9.png"/>
<Relationship Id="rId5" Type="http://schemas.openxmlformats.org/officeDocument/2006/relationships/image" Target="../media/file272465324a6.png"/>
<Relationship Id="rId6" Type="http://schemas.openxmlformats.org/officeDocument/2006/relationships/image" Target="../media/file272447c759f2.png"/>
<Relationship Id="rId7" Type="http://schemas.openxmlformats.org/officeDocument/2006/relationships/image" Target="../media/file272447045923.png"/>
<Relationship Id="rId8" Type="http://schemas.openxmlformats.org/officeDocument/2006/relationships/image" Target="../media/file272477a332a4.png"/>
<Relationship Id="rId9" Type="http://schemas.openxmlformats.org/officeDocument/2006/relationships/image" Target="../media/file27245ab13616.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27246d941943.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7247a4b3420.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272476785241.png"/>
<Relationship Id="rId3" Type="http://schemas.openxmlformats.org/officeDocument/2006/relationships/image" Target="../media/file27246fae318c.png"/>
<Relationship Id="rId4" Type="http://schemas.openxmlformats.org/officeDocument/2006/relationships/image" Target="../media/file27243a907fd5.jpg"/>
<Relationship Id="rId5" Type="http://schemas.openxmlformats.org/officeDocument/2006/relationships/image" Target="../media/file272439555847.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724529b42de.png"/>
<Relationship Id="rId3" Type="http://schemas.openxmlformats.org/officeDocument/2006/relationships/image" Target="../media/file272446387742.png"/>
<Relationship Id="rId4" Type="http://schemas.openxmlformats.org/officeDocument/2006/relationships/image" Target="../media/file27247bd16c62.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7246d593e90.jpg"/>
<Relationship Id="rId3" Type="http://schemas.openxmlformats.org/officeDocument/2006/relationships/image" Target="../media/file272476501b1c.jpg"/>
<Relationship Id="rId4" Type="http://schemas.openxmlformats.org/officeDocument/2006/relationships/image" Target="../media/file272472bd1b0.PNG"/>
<Relationship Id="rId5" Type="http://schemas.openxmlformats.org/officeDocument/2006/relationships/image" Target="../media/file272431d1b9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18 – SEP 24, 2017 ]</a:t>
            </a:r>
          </a:p>
        </p:txBody>
      </p:sp>
      <p:sp>
        <p:nvSpPr>
          <p:cNvPr id="10" name="txt_event_ttl"/>
          <p:cNvSpPr>
            <a:spLocks noGrp="1"/>
          </p:cNvSpPr>
          <p:nvPr>
            <p:ph type="body" sz="quarter" idx="10" hasCustomPrompt="1"/>
          </p:nvPr>
        </p:nvSpPr>
        <p:spPr>
          <a:xfrm>
            <a:off x="0" y="452799"/>
            <a:ext cx="7772400" cy="914400"/>
          </a:xfrm>
        </p:spPr>
        <p:txBody>
          <a:bodyPr/>
          <a:lstStyle/>
          <a:p>
            <a:r>
              <a:rPr/>
              <a:t>HURRICANE MARIA</a:t>
            </a:r>
          </a:p>
        </p:txBody>
      </p:sp>
      <p:sp>
        <p:nvSpPr>
          <p:cNvPr id="11" name="txt_dash_v1"/>
          <p:cNvSpPr>
            <a:spLocks noGrp="1"/>
          </p:cNvSpPr>
          <p:nvPr>
            <p:ph type="body" sz="quarter" idx="18" hasCustomPrompt="1"/>
          </p:nvPr>
        </p:nvSpPr>
        <p:spPr>
          <a:xfrm>
            <a:off x="605410" y="1474156"/>
            <a:ext cx="914400" cy="457200"/>
          </a:xfrm>
        </p:spPr>
        <p:txBody>
          <a:bodyPr/>
          <a:lstStyle/>
          <a:p>
            <a:r>
              <a:rPr/>
              <a:t>4</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(catastrophic)</a:t>
            </a:r>
          </a:p>
        </p:txBody>
      </p:sp>
      <p:sp>
        <p:nvSpPr>
          <p:cNvPr id="13" name="txt_dash_v2"/>
          <p:cNvSpPr>
            <a:spLocks noGrp="1"/>
          </p:cNvSpPr>
          <p:nvPr>
            <p:ph type="body" sz="quarter" idx="19" hasCustomPrompt="1"/>
          </p:nvPr>
        </p:nvSpPr>
        <p:spPr>
          <a:xfrm>
            <a:off x="605410" y="2490420"/>
            <a:ext cx="914400" cy="457200"/>
          </a:xfrm>
        </p:spPr>
        <p:txBody>
          <a:bodyPr/>
          <a:lstStyle/>
          <a:p>
            <a:r>
              <a:rPr/>
              <a:t>6.9</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63.3</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3.8</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Tide*</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Maria at “Jobos Bay NERR”</a:t>
            </a:r>
          </a:p>
        </p:txBody>
      </p:sp>
      <p:sp>
        <p:nvSpPr>
          <p:cNvPr id="20" name="txt_storm_bkgd"/>
          <p:cNvSpPr>
            <a:spLocks noGrp="1"/>
          </p:cNvSpPr>
          <p:nvPr>
            <p:ph type="body" sz="quarter" idx="16" hasCustomPrompt="1"/>
          </p:nvPr>
        </p:nvSpPr>
        <p:spPr>
          <a:xfrm>
            <a:off x="0" y="7085500"/>
            <a:ext cx="7772400" cy="1554480"/>
          </a:xfrm>
        </p:spPr>
        <p:txBody>
          <a:bodyPr/>
          <a:lstStyle/>
          <a:p>
            <a:r>
              <a:rPr/>
              <a:t>Hurricane Maria was a very severe storm that ravaged islands in the Caribbean Sea. After devastating the island of Dominica as a category 5 hurricane, it reached Puerto Rico with intensities near the high-end of category 4.  Extreme winds and massive floods destroyed much of Puerto Rico. Nearly all of the island’s 3.4 million residents lost power. Extensive damage to buildings, homes, and roads was caused by the combined destructive power of storm surge and wave action.  NOAA estimates Maria caused around $90 billion in damages in Puerto Rico and the U.S. Virgin Islands, making it the 3rd costliest hurricane in U.S. history.
The effects of Maria were observed at the Jobos Bay NERR (JBNERR) Research Reserve through the System-Wide Monitoring Program (SWMP), which tracks short-term variability and long-term change of weather and water quality in the areas surrounding the southern coast of Puerto Rico.    
The effects of Maria were observed at the Jobos Bay NERR (JBNERR) Research Reserve through the System-Wide Monitoring Program (SWMP), which tracks short-term variability and long-term change of weather and water quality in the areas surrounding the southern coast of Puerto Rico.</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JBNERR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17,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JBNERR</a:t>
            </a:r>
          </a:p>
        </p:txBody>
      </p:sp>
      <p:sp>
        <p:nvSpPr>
          <p:cNvPr id="3" name="txt_resrv_nerrs_desc"/>
          <p:cNvSpPr>
            <a:spLocks noGrp="1"/>
          </p:cNvSpPr>
          <p:nvPr>
            <p:ph type="body" sz="quarter" idx="11"/>
          </p:nvPr>
        </p:nvSpPr>
        <p:spPr>
          <a:xfrm>
            <a:off x="1872342" y="228598"/>
            <a:ext cx="5212080" cy="914400"/>
          </a:xfrm>
        </p:spPr>
        <p:txBody>
          <a:bodyPr/>
          <a:lstStyle/>
          <a:p>
            <a:r>
              <a:rPr/>
              <a:t>Jobos Bay NERR (JBNERR)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JBNERR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JBNERR operates a weather station located at Jobos Bay (JB) and maintains four continuous, long-term water quality stations including Station 9, Station 10, Station 19, and Station 20. 
JBNERR is part of the SWMP. As Hurricane Maria approached Puerto Rico, JBNERR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Maria strengthened extremely rapidly as it neared Dominica and became a category 5 hurricane. Maria made landfall on the island on Sept. 19. It continued moving and reached peak intensity 25 n mi south of St. Croix on Sept. 20. Afterwards, Maria made it to Puerto Rico as a category 4 hurricane later that same day.</a:t>
            </a:r>
          </a:p>
        </p:txBody>
      </p:sp>
      <p:sp>
        <p:nvSpPr>
          <p:cNvPr id="3" name="txt_ei_human_health_safety"/>
          <p:cNvSpPr>
            <a:spLocks noGrp="1"/>
          </p:cNvSpPr>
          <p:nvPr>
            <p:ph type="body" sz="quarter" idx="14"/>
          </p:nvPr>
        </p:nvSpPr>
        <p:spPr>
          <a:xfrm>
            <a:off x="4981128" y="951484"/>
            <a:ext cx="2743200" cy="1463040"/>
          </a:xfrm>
        </p:spPr>
        <p:txBody>
          <a:bodyPr/>
          <a:lstStyle/>
          <a:p>
            <a:r>
              <a:rPr/>
              <a:t>Puerto Rico experienced devastating winds and storm surges that resulted in record flooding. Hundreds of families had to rescued from their rooftops. Essentially all of the island’s 3.4 million residents lost power. Practically all cell phone service was lost and municipal water supplies were knocked out.</a:t>
            </a:r>
          </a:p>
        </p:txBody>
      </p:sp>
      <p:sp>
        <p:nvSpPr>
          <p:cNvPr id="4" name="txt_ei_economic_losses"/>
          <p:cNvSpPr>
            <a:spLocks noGrp="1"/>
          </p:cNvSpPr>
          <p:nvPr>
            <p:ph type="body" sz="quarter" idx="15"/>
          </p:nvPr>
        </p:nvSpPr>
        <p:spPr>
          <a:xfrm>
            <a:off x="4983480" y="2836284"/>
            <a:ext cx="2743200" cy="1188720"/>
          </a:xfrm>
        </p:spPr>
        <p:txBody>
          <a:bodyPr/>
          <a:lstStyle/>
          <a:p>
            <a:r>
              <a:rPr/>
              <a:t>Maria is by far the most destructive hurricane to hit Puerto Rico in modern times.  Buildings, homes, and roads along the east and southeast costs were destroyed.  Marinas and harbors were severely damaged due to storm surge. Maria knocked down 80 percent of Puerto Rico’s utility poles and all transmission lines.</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(i.e., oysters, crabs, lobster, fish, aquatic plants, phytoplankton) rely on specific levels of salinity and dissolved oxygen to thrive and survive. The water quality in the reserve was impacted by Maria with significant drops in salinity levels and dramatic changes to the typical diurnal variation of dissolved oxygen. These shifts potentially stressed organisms in the area.</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Maria: 9/19/2017 - 9/23/2017</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Maria crossed the island on Sept. 20.</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Jobos Bay weather station from Sept. 18 through Sept 24.</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Jobos Bay weather station from Sept. 18 through Sept. 28.</a:t>
            </a:r>
          </a:p>
        </p:txBody>
      </p:sp>
      <p:sp>
        <p:nvSpPr>
          <p:cNvPr id="6" name="txt_met_storm_desc"/>
          <p:cNvSpPr>
            <a:spLocks noGrp="1"/>
          </p:cNvSpPr>
          <p:nvPr>
            <p:ph type="body" sz="quarter" idx="16"/>
          </p:nvPr>
        </p:nvSpPr>
        <p:spPr>
          <a:xfrm>
            <a:off x="4021164" y="4957997"/>
            <a:ext cx="3749040" cy="5029200"/>
          </a:xfrm>
        </p:spPr>
        <p:txBody>
          <a:bodyPr/>
          <a:lstStyle/>
          <a:p>
            <a:r>
              <a:rPr/>
              <a:t>Impacts to Puerto Rico from Hurricane Maria resulted in property damage, street flooding, power outages, and mud slides. Heavy rains fell over Puerto Rico with 6.9 total inches of rainfall recorded at the Jobos Bay weather station. In areas along the northeastern and southeastern coasts of Puerto Rico, maximum inundation levels of 3 to 5 ft above ground level occurred. The USGS Storm Tide Sensor in Jobos Bay recorded a storm tide of 3.84 ft. The maximum wind speed recorded at Jobos Bay weather station was 63.3 mph. 
Maria is the strongest hurricane to make landfall in Puerto Rico since a category 5 hurricane in 1928 (known as Segundo San Felipe). When Maria’s center crossed the southeast coast of Puerto Rico, the hurricane’s maximum winds were near 135 kt which is just below the threshold of category 5. Despite Maria’s designation as a category 4 hurricane as it crossed the island, winds of category 5 intensity were almost certainly felt at some elevated locations on the island.</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Maria brought heavy rains and storm surge flooding to Puerto Rico.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at Station 20 gradually began dropping at the onset of Maria and experienced a rapid decline on Sept 21 after Maria had passed the island.  It took nearly a week for salinity levels to recover to levels seen before the hurricane.</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Maria: 9/19/2017 - 9/23/2017</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Sept. 18 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Sept. 18 to Sept. 28</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that were recorded at the Jobos Bay NERR Station 20 show initial and post-storm impacts on water quality in this area. Salinity levels gradually dropped at the onset of the storm, and then quickly declined once Maria had passed the island.  Recovery was gradual as the area experienced extreme flooding. Dissolved oxygen levels were impacted as well, and the impacts could be seen earlier at the onset of the storm.  The regular diurnal cycle was compressed, and levels stayed in a lower range (&lt; 1 mg/L) during the flooding.  Dramatic changes in salinity and lower levels of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Angel Dieppa, Research and Monitoring Coordinator
e: adieppa.jbnerr@gmail.com
p: 787.999.2200</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Jobos Bay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https://www.drna.pr.gov/jbnerr/.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@drnapr</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2022-05-17T08:30:29Z</dcterms:modified>
</cp:coreProperties>
</file>